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0"/>
  </p:notesMasterIdLst>
  <p:sldIdLst>
    <p:sldId id="259" r:id="rId2"/>
    <p:sldId id="258" r:id="rId3"/>
    <p:sldId id="257" r:id="rId4"/>
    <p:sldId id="261" r:id="rId5"/>
    <p:sldId id="262" r:id="rId6"/>
    <p:sldId id="264" r:id="rId7"/>
    <p:sldId id="263" r:id="rId8"/>
    <p:sldId id="265" r:id="rId9"/>
    <p:sldId id="266" r:id="rId10"/>
    <p:sldId id="267" r:id="rId11"/>
    <p:sldId id="268" r:id="rId12"/>
    <p:sldId id="269" r:id="rId13"/>
    <p:sldId id="270" r:id="rId14"/>
    <p:sldId id="272" r:id="rId15"/>
    <p:sldId id="273" r:id="rId16"/>
    <p:sldId id="260" r:id="rId17"/>
    <p:sldId id="274"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26-02-2022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7364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0C27-6F6E-4891-ADC4-DB0B73FA4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0481F7-F2F7-4BDE-9411-632C138B6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9C484C-8F2A-4BBD-811B-222557A42F03}"/>
              </a:ext>
            </a:extLst>
          </p:cNvPr>
          <p:cNvSpPr>
            <a:spLocks noGrp="1"/>
          </p:cNvSpPr>
          <p:nvPr>
            <p:ph type="dt" sz="half" idx="10"/>
          </p:nvPr>
        </p:nvSpPr>
        <p:spPr/>
        <p:txBody>
          <a:bodyPr/>
          <a:lstStyle/>
          <a:p>
            <a:fld id="{CD7E34D3-FA35-45F1-B10C-79798732C000}" type="datetimeFigureOut">
              <a:rPr lang="en-IN" smtClean="0"/>
              <a:t>26-02-2022</a:t>
            </a:fld>
            <a:endParaRPr lang="en-IN"/>
          </a:p>
        </p:txBody>
      </p:sp>
      <p:sp>
        <p:nvSpPr>
          <p:cNvPr id="5" name="Footer Placeholder 4">
            <a:extLst>
              <a:ext uri="{FF2B5EF4-FFF2-40B4-BE49-F238E27FC236}">
                <a16:creationId xmlns:a16="http://schemas.microsoft.com/office/drawing/2014/main" id="{82E66AB1-4535-4305-A45E-9467FEC9431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BB3C033-8CEC-4966-8C1B-1106F5D13D5D}"/>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808AE2CC-BB5B-4C65-BF89-536C8B879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68384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6D3E-2F50-4FED-91FB-C3018F063E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446E60-2011-4F0A-B0DC-8AC8C680C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AE7BF6-5AB8-4852-ADA9-ACFAF0318F0A}"/>
              </a:ext>
            </a:extLst>
          </p:cNvPr>
          <p:cNvSpPr>
            <a:spLocks noGrp="1"/>
          </p:cNvSpPr>
          <p:nvPr>
            <p:ph type="dt" sz="half" idx="10"/>
          </p:nvPr>
        </p:nvSpPr>
        <p:spPr/>
        <p:txBody>
          <a:bodyPr/>
          <a:lstStyle/>
          <a:p>
            <a:fld id="{CD7E34D3-FA35-45F1-B10C-79798732C000}" type="datetimeFigureOut">
              <a:rPr lang="en-IN" smtClean="0"/>
              <a:t>26-02-2022</a:t>
            </a:fld>
            <a:endParaRPr lang="en-IN"/>
          </a:p>
        </p:txBody>
      </p:sp>
      <p:sp>
        <p:nvSpPr>
          <p:cNvPr id="5" name="Footer Placeholder 4">
            <a:extLst>
              <a:ext uri="{FF2B5EF4-FFF2-40B4-BE49-F238E27FC236}">
                <a16:creationId xmlns:a16="http://schemas.microsoft.com/office/drawing/2014/main" id="{92813047-528A-4C5F-8B4A-A613AAEF74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44A2C-7772-41C8-A3DC-63851ACAC62F}"/>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A0508045-7A37-46AD-821B-6BC38EE33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56454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2190F-2380-46FC-B474-3216369047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2F3D2-AD63-4795-9399-75F4FF1AF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E38868-1673-40F4-A199-D2D07336C1FC}"/>
              </a:ext>
            </a:extLst>
          </p:cNvPr>
          <p:cNvSpPr>
            <a:spLocks noGrp="1"/>
          </p:cNvSpPr>
          <p:nvPr>
            <p:ph type="dt" sz="half" idx="10"/>
          </p:nvPr>
        </p:nvSpPr>
        <p:spPr/>
        <p:txBody>
          <a:bodyPr/>
          <a:lstStyle/>
          <a:p>
            <a:fld id="{CD7E34D3-FA35-45F1-B10C-79798732C000}" type="datetimeFigureOut">
              <a:rPr lang="en-IN" smtClean="0"/>
              <a:t>26-02-2022</a:t>
            </a:fld>
            <a:endParaRPr lang="en-IN"/>
          </a:p>
        </p:txBody>
      </p:sp>
      <p:sp>
        <p:nvSpPr>
          <p:cNvPr id="5" name="Footer Placeholder 4">
            <a:extLst>
              <a:ext uri="{FF2B5EF4-FFF2-40B4-BE49-F238E27FC236}">
                <a16:creationId xmlns:a16="http://schemas.microsoft.com/office/drawing/2014/main" id="{C248D2DF-3E7D-4DC4-8824-A38BB4A8C2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DA088E-E464-4A2E-83B9-CA21B6C310E9}"/>
              </a:ext>
            </a:extLst>
          </p:cNvPr>
          <p:cNvSpPr>
            <a:spLocks noGrp="1"/>
          </p:cNvSpPr>
          <p:nvPr>
            <p:ph type="sldNum" sz="quarter" idx="12"/>
          </p:nvPr>
        </p:nvSpPr>
        <p:spPr/>
        <p:txBody>
          <a:bodyPr/>
          <a:lstStyle/>
          <a:p>
            <a:fld id="{74E30BA9-6E52-4D9E-9D14-565A3349961A}" type="slidenum">
              <a:rPr lang="en-IN" smtClean="0"/>
              <a:t>‹#›</a:t>
            </a:fld>
            <a:endParaRPr lang="en-IN"/>
          </a:p>
        </p:txBody>
      </p:sp>
    </p:spTree>
    <p:extLst>
      <p:ext uri="{BB962C8B-B14F-4D97-AF65-F5344CB8AC3E}">
        <p14:creationId xmlns:p14="http://schemas.microsoft.com/office/powerpoint/2010/main" val="413956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EC50-43C2-46BA-A057-9F06FC1751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65BC4C-B1C6-4949-BB0D-EA5B65AC8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884A9-6DA4-47A2-8ED1-BD3FD9874957}"/>
              </a:ext>
            </a:extLst>
          </p:cNvPr>
          <p:cNvSpPr>
            <a:spLocks noGrp="1"/>
          </p:cNvSpPr>
          <p:nvPr>
            <p:ph type="dt" sz="half" idx="10"/>
          </p:nvPr>
        </p:nvSpPr>
        <p:spPr/>
        <p:txBody>
          <a:bodyPr/>
          <a:lstStyle/>
          <a:p>
            <a:fld id="{CD7E34D3-FA35-45F1-B10C-79798732C000}" type="datetimeFigureOut">
              <a:rPr lang="en-IN" smtClean="0"/>
              <a:t>26-02-2022</a:t>
            </a:fld>
            <a:endParaRPr lang="en-IN"/>
          </a:p>
        </p:txBody>
      </p:sp>
      <p:sp>
        <p:nvSpPr>
          <p:cNvPr id="5" name="Footer Placeholder 4">
            <a:extLst>
              <a:ext uri="{FF2B5EF4-FFF2-40B4-BE49-F238E27FC236}">
                <a16:creationId xmlns:a16="http://schemas.microsoft.com/office/drawing/2014/main" id="{2D918EB9-777F-4C6C-84F7-00A6CCC90A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FC4729-0387-4735-BE4D-B924B5219B98}"/>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22368133-C445-4C54-9613-D824507ABA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411996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4EBD-A0DA-4B97-99EF-DACAF9494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529E08-D1D4-4EBA-AFA9-151876B16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98B60-0134-4905-92EE-B4C7B2C1B9DA}"/>
              </a:ext>
            </a:extLst>
          </p:cNvPr>
          <p:cNvSpPr>
            <a:spLocks noGrp="1"/>
          </p:cNvSpPr>
          <p:nvPr>
            <p:ph type="dt" sz="half" idx="10"/>
          </p:nvPr>
        </p:nvSpPr>
        <p:spPr/>
        <p:txBody>
          <a:bodyPr/>
          <a:lstStyle/>
          <a:p>
            <a:fld id="{CD7E34D3-FA35-45F1-B10C-79798732C000}" type="datetimeFigureOut">
              <a:rPr lang="en-IN" smtClean="0"/>
              <a:t>26-02-2022</a:t>
            </a:fld>
            <a:endParaRPr lang="en-IN"/>
          </a:p>
        </p:txBody>
      </p:sp>
      <p:sp>
        <p:nvSpPr>
          <p:cNvPr id="5" name="Footer Placeholder 4">
            <a:extLst>
              <a:ext uri="{FF2B5EF4-FFF2-40B4-BE49-F238E27FC236}">
                <a16:creationId xmlns:a16="http://schemas.microsoft.com/office/drawing/2014/main" id="{9FBA6469-7D7A-4DD9-891C-250F9553D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21BEF-377A-4796-8C0F-31484FC605B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E3944B81-11E3-4331-BA80-6C28B7361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008130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0A43-30AC-411E-8D0B-284FCFDD86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DEBE2C-CD43-4524-8511-90A37598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05BAD-7C59-4F1C-B045-4B0D3EE591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2EE49E-EE2C-4985-B96D-742EEFE23448}"/>
              </a:ext>
            </a:extLst>
          </p:cNvPr>
          <p:cNvSpPr>
            <a:spLocks noGrp="1"/>
          </p:cNvSpPr>
          <p:nvPr>
            <p:ph type="dt" sz="half" idx="10"/>
          </p:nvPr>
        </p:nvSpPr>
        <p:spPr/>
        <p:txBody>
          <a:bodyPr/>
          <a:lstStyle/>
          <a:p>
            <a:fld id="{CD7E34D3-FA35-45F1-B10C-79798732C000}" type="datetimeFigureOut">
              <a:rPr lang="en-IN" smtClean="0"/>
              <a:t>26-02-2022</a:t>
            </a:fld>
            <a:endParaRPr lang="en-IN"/>
          </a:p>
        </p:txBody>
      </p:sp>
      <p:sp>
        <p:nvSpPr>
          <p:cNvPr id="6" name="Footer Placeholder 5">
            <a:extLst>
              <a:ext uri="{FF2B5EF4-FFF2-40B4-BE49-F238E27FC236}">
                <a16:creationId xmlns:a16="http://schemas.microsoft.com/office/drawing/2014/main" id="{CFE7DA71-51FF-489A-A607-9039E69B9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C6ECD4-3667-4AD8-BA7B-70A1D3292F19}"/>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09A2897B-D393-44EF-9B0E-FDACAF53F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2525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FFA1-285D-4A5E-8360-C3CF95A1D7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D4162E-D974-42A5-97CF-0AA4F88CA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72A17E-8A6E-4DC3-A7F7-A68EC8718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60F560-C298-42CA-8F4B-FFE589EE7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09898B-3D47-4ADB-9A9B-27EEE0B93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5321BE-FA6F-4FFF-BF51-3BC2BD1A91F6}"/>
              </a:ext>
            </a:extLst>
          </p:cNvPr>
          <p:cNvSpPr>
            <a:spLocks noGrp="1"/>
          </p:cNvSpPr>
          <p:nvPr>
            <p:ph type="dt" sz="half" idx="10"/>
          </p:nvPr>
        </p:nvSpPr>
        <p:spPr/>
        <p:txBody>
          <a:bodyPr/>
          <a:lstStyle/>
          <a:p>
            <a:fld id="{CD7E34D3-FA35-45F1-B10C-79798732C000}" type="datetimeFigureOut">
              <a:rPr lang="en-IN" smtClean="0"/>
              <a:t>26-02-2022</a:t>
            </a:fld>
            <a:endParaRPr lang="en-IN"/>
          </a:p>
        </p:txBody>
      </p:sp>
      <p:sp>
        <p:nvSpPr>
          <p:cNvPr id="8" name="Footer Placeholder 7">
            <a:extLst>
              <a:ext uri="{FF2B5EF4-FFF2-40B4-BE49-F238E27FC236}">
                <a16:creationId xmlns:a16="http://schemas.microsoft.com/office/drawing/2014/main" id="{8CD837B3-91C5-412B-BDA6-C16009D481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DE1991-779D-4972-946A-FA9C34945CD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id="{9E4CE312-0CD2-4AA2-AE33-2C1AF3ED4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2377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4C0D-C454-4721-ABA2-917F596C55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B36FAD-9F5B-4EEB-AB4C-454E36FE67A0}"/>
              </a:ext>
            </a:extLst>
          </p:cNvPr>
          <p:cNvSpPr>
            <a:spLocks noGrp="1"/>
          </p:cNvSpPr>
          <p:nvPr>
            <p:ph type="dt" sz="half" idx="10"/>
          </p:nvPr>
        </p:nvSpPr>
        <p:spPr/>
        <p:txBody>
          <a:bodyPr/>
          <a:lstStyle/>
          <a:p>
            <a:fld id="{CD7E34D3-FA35-45F1-B10C-79798732C000}" type="datetimeFigureOut">
              <a:rPr lang="en-IN" smtClean="0"/>
              <a:t>26-02-2022</a:t>
            </a:fld>
            <a:endParaRPr lang="en-IN"/>
          </a:p>
        </p:txBody>
      </p:sp>
      <p:sp>
        <p:nvSpPr>
          <p:cNvPr id="4" name="Footer Placeholder 3">
            <a:extLst>
              <a:ext uri="{FF2B5EF4-FFF2-40B4-BE49-F238E27FC236}">
                <a16:creationId xmlns:a16="http://schemas.microsoft.com/office/drawing/2014/main" id="{5FD8B07C-DBED-4EF5-8F00-D75D496E17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65EE2A-8161-4F71-AC33-41967569FCDB}"/>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id="{EB0EEF83-5DC6-41B1-875E-ED0D3CD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18315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E2AED8-8A1B-4610-A257-75A4111F10BB}"/>
              </a:ext>
            </a:extLst>
          </p:cNvPr>
          <p:cNvSpPr>
            <a:spLocks noGrp="1"/>
          </p:cNvSpPr>
          <p:nvPr>
            <p:ph type="dt" sz="half" idx="10"/>
          </p:nvPr>
        </p:nvSpPr>
        <p:spPr/>
        <p:txBody>
          <a:bodyPr/>
          <a:lstStyle/>
          <a:p>
            <a:fld id="{CD7E34D3-FA35-45F1-B10C-79798732C000}" type="datetimeFigureOut">
              <a:rPr lang="en-IN" smtClean="0"/>
              <a:t>26-02-2022</a:t>
            </a:fld>
            <a:endParaRPr lang="en-IN"/>
          </a:p>
        </p:txBody>
      </p:sp>
      <p:sp>
        <p:nvSpPr>
          <p:cNvPr id="3" name="Footer Placeholder 2">
            <a:extLst>
              <a:ext uri="{FF2B5EF4-FFF2-40B4-BE49-F238E27FC236}">
                <a16:creationId xmlns:a16="http://schemas.microsoft.com/office/drawing/2014/main" id="{969FA5F2-510B-4E6B-AAF1-3A8B85FECA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A20FE9-737E-41EB-AC0F-6C577306ED76}"/>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id="{4C86B8FC-77DE-439A-94C6-28C28C6763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68784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DC91-C742-4101-96EA-14344AC4A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8274F6-4525-43BE-B8F7-491C1E163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F811F1-2C5B-4D8C-AEC3-90A579DB4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4986E-99F5-44A5-BBFE-EA380A2A6573}"/>
              </a:ext>
            </a:extLst>
          </p:cNvPr>
          <p:cNvSpPr>
            <a:spLocks noGrp="1"/>
          </p:cNvSpPr>
          <p:nvPr>
            <p:ph type="dt" sz="half" idx="10"/>
          </p:nvPr>
        </p:nvSpPr>
        <p:spPr/>
        <p:txBody>
          <a:bodyPr/>
          <a:lstStyle/>
          <a:p>
            <a:fld id="{CD7E34D3-FA35-45F1-B10C-79798732C000}" type="datetimeFigureOut">
              <a:rPr lang="en-IN" smtClean="0"/>
              <a:t>26-02-2022</a:t>
            </a:fld>
            <a:endParaRPr lang="en-IN"/>
          </a:p>
        </p:txBody>
      </p:sp>
      <p:sp>
        <p:nvSpPr>
          <p:cNvPr id="6" name="Footer Placeholder 5">
            <a:extLst>
              <a:ext uri="{FF2B5EF4-FFF2-40B4-BE49-F238E27FC236}">
                <a16:creationId xmlns:a16="http://schemas.microsoft.com/office/drawing/2014/main" id="{3045F5AB-A949-4878-87F0-CC0A18167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73A203-AC78-44E2-BFF1-ED5361C96C83}"/>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8A32913E-CC50-451D-8E1A-1B5BBB7B8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50137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0E44-CB32-4ECA-BB36-05B0EC972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AF9B9-787E-4E85-8BCE-ACD507DAA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5C1F3D-635D-4F8F-BA29-4430FFFF5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BFF12-E093-4EAD-A0BE-EA736E12A461}"/>
              </a:ext>
            </a:extLst>
          </p:cNvPr>
          <p:cNvSpPr>
            <a:spLocks noGrp="1"/>
          </p:cNvSpPr>
          <p:nvPr>
            <p:ph type="dt" sz="half" idx="10"/>
          </p:nvPr>
        </p:nvSpPr>
        <p:spPr/>
        <p:txBody>
          <a:bodyPr/>
          <a:lstStyle/>
          <a:p>
            <a:fld id="{CD7E34D3-FA35-45F1-B10C-79798732C000}" type="datetimeFigureOut">
              <a:rPr lang="en-IN" smtClean="0"/>
              <a:t>26-02-2022</a:t>
            </a:fld>
            <a:endParaRPr lang="en-IN"/>
          </a:p>
        </p:txBody>
      </p:sp>
      <p:sp>
        <p:nvSpPr>
          <p:cNvPr id="6" name="Footer Placeholder 5">
            <a:extLst>
              <a:ext uri="{FF2B5EF4-FFF2-40B4-BE49-F238E27FC236}">
                <a16:creationId xmlns:a16="http://schemas.microsoft.com/office/drawing/2014/main" id="{C06C9C6F-ECBD-4634-AF18-66226F0F5D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7195A-9416-433C-83CF-A97FD62ACEA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5C657195-5639-48AB-8CE5-F9D22FA68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29431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39FA5-EDBA-4EE0-A9C9-EB936F60E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C03501-2FD9-466C-9C62-053590BD5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6CDAF-4F07-41E3-92CC-FCB70FA60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34D3-FA35-45F1-B10C-79798732C000}" type="datetimeFigureOut">
              <a:rPr lang="en-IN" smtClean="0"/>
              <a:t>26-02-2022</a:t>
            </a:fld>
            <a:endParaRPr lang="en-IN"/>
          </a:p>
        </p:txBody>
      </p:sp>
      <p:sp>
        <p:nvSpPr>
          <p:cNvPr id="5" name="Footer Placeholder 4">
            <a:extLst>
              <a:ext uri="{FF2B5EF4-FFF2-40B4-BE49-F238E27FC236}">
                <a16:creationId xmlns:a16="http://schemas.microsoft.com/office/drawing/2014/main" id="{96B05637-55E7-4279-8C8A-4D192F136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FF0959-8803-40F7-83A6-2383D3516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0BA9-6E52-4D9E-9D14-565A3349961A}" type="slidenum">
              <a:rPr lang="en-IN" smtClean="0"/>
              <a:t>‹#›</a:t>
            </a:fld>
            <a:endParaRPr lang="en-IN"/>
          </a:p>
        </p:txBody>
      </p:sp>
    </p:spTree>
    <p:extLst>
      <p:ext uri="{BB962C8B-B14F-4D97-AF65-F5344CB8AC3E}">
        <p14:creationId xmlns:p14="http://schemas.microsoft.com/office/powerpoint/2010/main" val="35577783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725" y="-41741"/>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12698" y="-20870"/>
            <a:ext cx="4685614" cy="2405502"/>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264848" y="-41742"/>
            <a:ext cx="4914454"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1325563"/>
          </a:xfrm>
        </p:spPr>
        <p:txBody>
          <a:bodyPr>
            <a:normAutofit/>
          </a:bodyPr>
          <a:lstStyle/>
          <a:p>
            <a:r>
              <a:rPr lang="en-US" sz="3600" b="1" dirty="0" smtClean="0">
                <a:solidFill>
                  <a:srgbClr val="FF0000"/>
                </a:solidFill>
                <a:latin typeface="Times New Roman" panose="02020603050405020304" pitchFamily="18" charset="0"/>
                <a:cs typeface="Times New Roman" panose="02020603050405020304" pitchFamily="18" charset="0"/>
              </a:rPr>
              <a:t>Data Manipulation:</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3143" y="1343818"/>
            <a:ext cx="10515600" cy="4351338"/>
          </a:xfrm>
        </p:spPr>
        <p:txBody>
          <a:bodyPr>
            <a:normAutofit/>
          </a:bodyPr>
          <a:lstStyle/>
          <a:p>
            <a:r>
              <a:rPr lang="en-US" sz="2000" dirty="0" smtClean="0"/>
              <a:t>Converted every list into data frame</a:t>
            </a:r>
          </a:p>
          <a:p>
            <a:r>
              <a:rPr lang="en-US" sz="2000" dirty="0" smtClean="0"/>
              <a:t>Some of the unnecessary columns were dropped from data frame like Payment, Page number.</a:t>
            </a:r>
          </a:p>
          <a:p>
            <a:r>
              <a:rPr lang="en-US" sz="2000" dirty="0" smtClean="0"/>
              <a:t>Some columns divided into two to three columns and some of them were renamed.</a:t>
            </a:r>
          </a:p>
          <a:p>
            <a:r>
              <a:rPr lang="en-US" sz="2000" dirty="0" smtClean="0"/>
              <a:t>Some of the columns datatypes were changed according to requirement like </a:t>
            </a:r>
            <a:r>
              <a:rPr lang="en-US" sz="2000" dirty="0" err="1" smtClean="0"/>
              <a:t>int</a:t>
            </a:r>
            <a:r>
              <a:rPr lang="en-US" sz="2000" dirty="0" smtClean="0"/>
              <a:t> to float </a:t>
            </a:r>
            <a:r>
              <a:rPr lang="en-US" sz="2000" dirty="0" err="1" smtClean="0"/>
              <a:t>etc</a:t>
            </a:r>
            <a:endParaRPr lang="en-US" sz="2000" dirty="0" smtClean="0"/>
          </a:p>
          <a:p>
            <a:r>
              <a:rPr lang="en-US" sz="2000" dirty="0" smtClean="0"/>
              <a:t>After Data cleaning and Data manipulation the file is stored as an xlsx file.</a:t>
            </a:r>
          </a:p>
          <a:p>
            <a:endParaRPr lang="en-US" sz="2000" i="1" u="sng" dirty="0"/>
          </a:p>
          <a:p>
            <a:pPr marL="0" indent="0">
              <a:buNone/>
            </a:pPr>
            <a:r>
              <a:rPr lang="en-US" sz="2000" i="1" u="sng" dirty="0" smtClean="0">
                <a:solidFill>
                  <a:srgbClr val="00B050"/>
                </a:solidFill>
              </a:rPr>
              <a:t>Below block chart represents both cleaning &amp; manipulation:</a:t>
            </a:r>
          </a:p>
        </p:txBody>
      </p:sp>
      <p:pic>
        <p:nvPicPr>
          <p:cNvPr id="4" name="Picture 3"/>
          <p:cNvPicPr>
            <a:picLocks noChangeAspect="1"/>
          </p:cNvPicPr>
          <p:nvPr/>
        </p:nvPicPr>
        <p:blipFill>
          <a:blip r:embed="rId2"/>
          <a:stretch>
            <a:fillRect/>
          </a:stretch>
        </p:blipFill>
        <p:spPr>
          <a:xfrm>
            <a:off x="493143" y="4407760"/>
            <a:ext cx="10992041" cy="1444399"/>
          </a:xfrm>
          <a:prstGeom prst="rect">
            <a:avLst/>
          </a:prstGeom>
        </p:spPr>
      </p:pic>
    </p:spTree>
    <p:extLst>
      <p:ext uri="{BB962C8B-B14F-4D97-AF65-F5344CB8AC3E}">
        <p14:creationId xmlns:p14="http://schemas.microsoft.com/office/powerpoint/2010/main" val="2612212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1325563"/>
          </a:xfrm>
        </p:spPr>
        <p:txBody>
          <a:bodyPr>
            <a:normAutofit/>
          </a:bodyPr>
          <a:lstStyle/>
          <a:p>
            <a:r>
              <a:rPr lang="en-US" sz="3600" b="1" dirty="0" smtClean="0">
                <a:solidFill>
                  <a:srgbClr val="FF0000"/>
                </a:solidFill>
                <a:latin typeface="Times New Roman" panose="02020603050405020304" pitchFamily="18" charset="0"/>
                <a:cs typeface="Times New Roman" panose="02020603050405020304" pitchFamily="18" charset="0"/>
              </a:rPr>
              <a:t>Univariate Analysis:</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3143" y="1343818"/>
            <a:ext cx="10515600" cy="4351338"/>
          </a:xfrm>
        </p:spPr>
        <p:txBody>
          <a:bodyPr>
            <a:normAutofit/>
          </a:bodyPr>
          <a:lstStyle/>
          <a:p>
            <a:r>
              <a:rPr lang="en-US" sz="2400" dirty="0" smtClean="0"/>
              <a:t>Analysis with only one variable is called Univariate analysis.</a:t>
            </a:r>
          </a:p>
          <a:p>
            <a:r>
              <a:rPr lang="en-US" sz="2400" dirty="0" smtClean="0"/>
              <a:t>Some of the univariate plots are:</a:t>
            </a:r>
          </a:p>
          <a:p>
            <a:endParaRPr lang="en-IN" dirty="0"/>
          </a:p>
        </p:txBody>
      </p:sp>
      <p:pic>
        <p:nvPicPr>
          <p:cNvPr id="4" name="Picture 3"/>
          <p:cNvPicPr>
            <a:picLocks noChangeAspect="1"/>
          </p:cNvPicPr>
          <p:nvPr/>
        </p:nvPicPr>
        <p:blipFill>
          <a:blip r:embed="rId2"/>
          <a:stretch>
            <a:fillRect/>
          </a:stretch>
        </p:blipFill>
        <p:spPr>
          <a:xfrm>
            <a:off x="114320" y="2367506"/>
            <a:ext cx="8102217" cy="3941854"/>
          </a:xfrm>
          <a:prstGeom prst="rect">
            <a:avLst/>
          </a:prstGeom>
        </p:spPr>
      </p:pic>
      <p:pic>
        <p:nvPicPr>
          <p:cNvPr id="6" name="Picture 5"/>
          <p:cNvPicPr>
            <a:picLocks noChangeAspect="1"/>
          </p:cNvPicPr>
          <p:nvPr/>
        </p:nvPicPr>
        <p:blipFill>
          <a:blip r:embed="rId3"/>
          <a:stretch>
            <a:fillRect/>
          </a:stretch>
        </p:blipFill>
        <p:spPr>
          <a:xfrm>
            <a:off x="8216537" y="1780381"/>
            <a:ext cx="3975463" cy="3914775"/>
          </a:xfrm>
          <a:prstGeom prst="rect">
            <a:avLst/>
          </a:prstGeom>
        </p:spPr>
      </p:pic>
    </p:spTree>
    <p:extLst>
      <p:ext uri="{BB962C8B-B14F-4D97-AF65-F5344CB8AC3E}">
        <p14:creationId xmlns:p14="http://schemas.microsoft.com/office/powerpoint/2010/main" val="40064920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987585"/>
          </a:xfrm>
        </p:spPr>
        <p:txBody>
          <a:bodyPr>
            <a:normAutofit/>
          </a:bodyPr>
          <a:lstStyle/>
          <a:p>
            <a:r>
              <a:rPr lang="en-US" sz="3600" b="1" dirty="0" smtClean="0">
                <a:solidFill>
                  <a:srgbClr val="FF0000"/>
                </a:solidFill>
                <a:latin typeface="Times New Roman" panose="02020603050405020304" pitchFamily="18" charset="0"/>
                <a:cs typeface="Times New Roman" panose="02020603050405020304" pitchFamily="18" charset="0"/>
              </a:rPr>
              <a:t>Bivariate Analysis:</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3143" y="770709"/>
            <a:ext cx="10515600" cy="4924447"/>
          </a:xfrm>
        </p:spPr>
        <p:txBody>
          <a:bodyPr>
            <a:normAutofit/>
          </a:bodyPr>
          <a:lstStyle/>
          <a:p>
            <a:r>
              <a:rPr lang="en-US" sz="2000" dirty="0" smtClean="0"/>
              <a:t>Analysis with two variables is called Bivariate analysis.</a:t>
            </a:r>
          </a:p>
          <a:p>
            <a:r>
              <a:rPr lang="en-US" sz="2000" dirty="0" smtClean="0"/>
              <a:t>Some of the Bivariate plots are:</a:t>
            </a:r>
          </a:p>
          <a:p>
            <a:pPr marL="0" indent="0">
              <a:buNone/>
            </a:pPr>
            <a:endParaRPr lang="en-US" sz="2400" dirty="0" smtClean="0"/>
          </a:p>
          <a:p>
            <a:endParaRPr lang="en-IN" sz="2400" dirty="0"/>
          </a:p>
        </p:txBody>
      </p:sp>
      <p:pic>
        <p:nvPicPr>
          <p:cNvPr id="4" name="Picture 3"/>
          <p:cNvPicPr>
            <a:picLocks noChangeAspect="1"/>
          </p:cNvPicPr>
          <p:nvPr/>
        </p:nvPicPr>
        <p:blipFill>
          <a:blip r:embed="rId2"/>
          <a:stretch>
            <a:fillRect/>
          </a:stretch>
        </p:blipFill>
        <p:spPr>
          <a:xfrm>
            <a:off x="1" y="1917246"/>
            <a:ext cx="7962900" cy="4379095"/>
          </a:xfrm>
          <a:prstGeom prst="rect">
            <a:avLst/>
          </a:prstGeom>
        </p:spPr>
      </p:pic>
      <p:pic>
        <p:nvPicPr>
          <p:cNvPr id="5" name="Picture 4"/>
          <p:cNvPicPr>
            <a:picLocks noChangeAspect="1"/>
          </p:cNvPicPr>
          <p:nvPr/>
        </p:nvPicPr>
        <p:blipFill>
          <a:blip r:embed="rId3"/>
          <a:stretch>
            <a:fillRect/>
          </a:stretch>
        </p:blipFill>
        <p:spPr>
          <a:xfrm>
            <a:off x="7962901" y="1541418"/>
            <a:ext cx="4229100" cy="4336868"/>
          </a:xfrm>
          <a:prstGeom prst="rect">
            <a:avLst/>
          </a:prstGeom>
        </p:spPr>
      </p:pic>
    </p:spTree>
    <p:extLst>
      <p:ext uri="{BB962C8B-B14F-4D97-AF65-F5344CB8AC3E}">
        <p14:creationId xmlns:p14="http://schemas.microsoft.com/office/powerpoint/2010/main" val="472564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987585"/>
          </a:xfrm>
        </p:spPr>
        <p:txBody>
          <a:bodyPr>
            <a:normAutofit/>
          </a:bodyPr>
          <a:lstStyle/>
          <a:p>
            <a:r>
              <a:rPr lang="en-US" sz="3600" b="1" dirty="0" smtClean="0">
                <a:solidFill>
                  <a:srgbClr val="FF0000"/>
                </a:solidFill>
                <a:latin typeface="Times New Roman" panose="02020603050405020304" pitchFamily="18" charset="0"/>
                <a:cs typeface="Times New Roman" panose="02020603050405020304" pitchFamily="18" charset="0"/>
              </a:rPr>
              <a:t>Multivariate Analysis:</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3143" y="770709"/>
            <a:ext cx="10515600" cy="4924447"/>
          </a:xfrm>
        </p:spPr>
        <p:txBody>
          <a:bodyPr>
            <a:normAutofit/>
          </a:bodyPr>
          <a:lstStyle/>
          <a:p>
            <a:r>
              <a:rPr lang="en-US" sz="2000" dirty="0" smtClean="0"/>
              <a:t>Analysis with more than two variables is called Multi variate analysis.</a:t>
            </a:r>
          </a:p>
          <a:p>
            <a:r>
              <a:rPr lang="en-US" sz="2000" dirty="0" smtClean="0"/>
              <a:t>Some of the Multivariate plots are:</a:t>
            </a:r>
          </a:p>
          <a:p>
            <a:pPr marL="0" indent="0">
              <a:buNone/>
            </a:pPr>
            <a:endParaRPr lang="en-US" sz="2400" dirty="0" smtClean="0"/>
          </a:p>
          <a:p>
            <a:endParaRPr lang="en-IN" sz="2400" dirty="0"/>
          </a:p>
        </p:txBody>
      </p:sp>
      <p:pic>
        <p:nvPicPr>
          <p:cNvPr id="6" name="Picture 5"/>
          <p:cNvPicPr>
            <a:picLocks noChangeAspect="1"/>
          </p:cNvPicPr>
          <p:nvPr/>
        </p:nvPicPr>
        <p:blipFill>
          <a:blip r:embed="rId2"/>
          <a:stretch>
            <a:fillRect/>
          </a:stretch>
        </p:blipFill>
        <p:spPr>
          <a:xfrm>
            <a:off x="208472" y="1593670"/>
            <a:ext cx="7987238" cy="5139856"/>
          </a:xfrm>
          <a:prstGeom prst="rect">
            <a:avLst/>
          </a:prstGeom>
        </p:spPr>
      </p:pic>
      <p:pic>
        <p:nvPicPr>
          <p:cNvPr id="4" name="Picture 3"/>
          <p:cNvPicPr>
            <a:picLocks noChangeAspect="1"/>
          </p:cNvPicPr>
          <p:nvPr/>
        </p:nvPicPr>
        <p:blipFill>
          <a:blip r:embed="rId3"/>
          <a:stretch>
            <a:fillRect/>
          </a:stretch>
        </p:blipFill>
        <p:spPr>
          <a:xfrm>
            <a:off x="8046992" y="1280160"/>
            <a:ext cx="4145008" cy="4676503"/>
          </a:xfrm>
          <a:prstGeom prst="rect">
            <a:avLst/>
          </a:prstGeom>
        </p:spPr>
      </p:pic>
    </p:spTree>
    <p:extLst>
      <p:ext uri="{BB962C8B-B14F-4D97-AF65-F5344CB8AC3E}">
        <p14:creationId xmlns:p14="http://schemas.microsoft.com/office/powerpoint/2010/main" val="2305507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1325563"/>
          </a:xfrm>
        </p:spPr>
        <p:txBody>
          <a:bodyPr>
            <a:normAutofit/>
          </a:bodyPr>
          <a:lstStyle/>
          <a:p>
            <a:r>
              <a:rPr lang="en-US" sz="3600" b="1" dirty="0" smtClean="0">
                <a:solidFill>
                  <a:srgbClr val="FF0000"/>
                </a:solidFill>
                <a:latin typeface="Times New Roman" panose="02020603050405020304" pitchFamily="18" charset="0"/>
                <a:cs typeface="Times New Roman" panose="02020603050405020304" pitchFamily="18" charset="0"/>
              </a:rPr>
              <a:t>Key Business Question:</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3143" y="1343818"/>
            <a:ext cx="10515600" cy="4351338"/>
          </a:xfrm>
        </p:spPr>
        <p:txBody>
          <a:bodyPr>
            <a:normAutofit/>
          </a:bodyPr>
          <a:lstStyle/>
          <a:p>
            <a:pPr marL="0" indent="0">
              <a:buNone/>
            </a:pPr>
            <a:r>
              <a:rPr lang="en-US" dirty="0" smtClean="0"/>
              <a:t>. How to make the process of selection of the car easy for the customer     as per his requirements.</a:t>
            </a:r>
            <a:endParaRPr lang="en-IN" dirty="0"/>
          </a:p>
        </p:txBody>
      </p:sp>
      <p:pic>
        <p:nvPicPr>
          <p:cNvPr id="4" name="Picture 3"/>
          <p:cNvPicPr>
            <a:picLocks noChangeAspect="1"/>
          </p:cNvPicPr>
          <p:nvPr/>
        </p:nvPicPr>
        <p:blipFill>
          <a:blip r:embed="rId2"/>
          <a:stretch>
            <a:fillRect/>
          </a:stretch>
        </p:blipFill>
        <p:spPr>
          <a:xfrm>
            <a:off x="2103810" y="2669381"/>
            <a:ext cx="6724923" cy="3254556"/>
          </a:xfrm>
          <a:prstGeom prst="rect">
            <a:avLst/>
          </a:prstGeom>
        </p:spPr>
      </p:pic>
    </p:spTree>
    <p:extLst>
      <p:ext uri="{BB962C8B-B14F-4D97-AF65-F5344CB8AC3E}">
        <p14:creationId xmlns:p14="http://schemas.microsoft.com/office/powerpoint/2010/main" val="9850181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1325563"/>
          </a:xfrm>
        </p:spPr>
        <p:txBody>
          <a:bodyPr>
            <a:normAutofit/>
          </a:bodyPr>
          <a:lstStyle/>
          <a:p>
            <a:r>
              <a:rPr lang="en-US" sz="3600" b="1" dirty="0" smtClean="0">
                <a:solidFill>
                  <a:srgbClr val="FF0000"/>
                </a:solidFill>
                <a:latin typeface="Times New Roman" panose="02020603050405020304" pitchFamily="18" charset="0"/>
                <a:cs typeface="Times New Roman" panose="02020603050405020304" pitchFamily="18" charset="0"/>
              </a:rPr>
              <a:t>Conclusions:</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3143" y="1343818"/>
            <a:ext cx="10515600" cy="4351338"/>
          </a:xfrm>
        </p:spPr>
        <p:txBody>
          <a:bodyPr>
            <a:normAutofit fontScale="92500" lnSpcReduction="10000"/>
          </a:bodyPr>
          <a:lstStyle/>
          <a:p>
            <a:r>
              <a:rPr lang="en-US" sz="2000" dirty="0" smtClean="0"/>
              <a:t>"</a:t>
            </a:r>
            <a:r>
              <a:rPr lang="en-US" sz="2000" dirty="0"/>
              <a:t>Maruti" company cars are high in number for </a:t>
            </a:r>
            <a:r>
              <a:rPr lang="en-US" sz="2000" dirty="0" smtClean="0"/>
              <a:t>sale</a:t>
            </a:r>
            <a:r>
              <a:rPr lang="en-US" sz="2000" dirty="0"/>
              <a:t>. </a:t>
            </a:r>
            <a:endParaRPr lang="en-US" sz="2000" dirty="0" smtClean="0"/>
          </a:p>
          <a:p>
            <a:r>
              <a:rPr lang="en-US" sz="2000" dirty="0" smtClean="0"/>
              <a:t>70</a:t>
            </a:r>
            <a:r>
              <a:rPr lang="en-US" sz="2000" dirty="0"/>
              <a:t>% of cars coming for sale is of 1st owner type, </a:t>
            </a:r>
            <a:endParaRPr lang="en-US" sz="2000" dirty="0" smtClean="0"/>
          </a:p>
          <a:p>
            <a:r>
              <a:rPr lang="en-US" sz="2000" dirty="0"/>
              <a:t>T</a:t>
            </a:r>
            <a:r>
              <a:rPr lang="en-US" sz="2000" dirty="0" smtClean="0"/>
              <a:t>he </a:t>
            </a:r>
            <a:r>
              <a:rPr lang="en-US" sz="2000" dirty="0"/>
              <a:t>maximum price company cars for sale are </a:t>
            </a:r>
            <a:r>
              <a:rPr lang="en-US" sz="2000" dirty="0" smtClean="0"/>
              <a:t>Volvo and </a:t>
            </a:r>
            <a:r>
              <a:rPr lang="en-US" sz="2000" dirty="0"/>
              <a:t>Volkswegan. </a:t>
            </a:r>
            <a:endParaRPr lang="en-US" sz="2000" dirty="0" smtClean="0"/>
          </a:p>
          <a:p>
            <a:r>
              <a:rPr lang="en-US" sz="2000" dirty="0"/>
              <a:t>M</a:t>
            </a:r>
            <a:r>
              <a:rPr lang="en-US" sz="2000" dirty="0" smtClean="0"/>
              <a:t>anual </a:t>
            </a:r>
            <a:r>
              <a:rPr lang="en-US" sz="2000" dirty="0"/>
              <a:t>cars 80% higher than automatic cars. </a:t>
            </a:r>
            <a:endParaRPr lang="en-US" sz="2000" dirty="0" smtClean="0"/>
          </a:p>
          <a:p>
            <a:r>
              <a:rPr lang="en-US" sz="2000" dirty="0"/>
              <a:t>T</a:t>
            </a:r>
            <a:r>
              <a:rPr lang="en-US" sz="2000" dirty="0" smtClean="0"/>
              <a:t>he </a:t>
            </a:r>
            <a:r>
              <a:rPr lang="en-US" sz="2000" dirty="0"/>
              <a:t>car prices will be different for different </a:t>
            </a:r>
            <a:r>
              <a:rPr lang="en-US" sz="2000" dirty="0" smtClean="0"/>
              <a:t>cities depends </a:t>
            </a:r>
            <a:r>
              <a:rPr lang="en-US" sz="2000" dirty="0"/>
              <a:t>on car </a:t>
            </a:r>
            <a:r>
              <a:rPr lang="en-US" sz="2000" dirty="0" smtClean="0"/>
              <a:t>owner type</a:t>
            </a:r>
            <a:r>
              <a:rPr lang="en-US" sz="2000" dirty="0"/>
              <a:t>, year of purchase, city average costs. </a:t>
            </a:r>
            <a:endParaRPr lang="en-US" sz="2000" dirty="0" smtClean="0"/>
          </a:p>
          <a:p>
            <a:r>
              <a:rPr lang="en-US" sz="2000" dirty="0" smtClean="0"/>
              <a:t>To </a:t>
            </a:r>
            <a:r>
              <a:rPr lang="en-US" sz="2000" dirty="0"/>
              <a:t>get good mileage people will prefer Diesel/</a:t>
            </a:r>
            <a:r>
              <a:rPr lang="en-US" sz="2000" dirty="0" err="1"/>
              <a:t>CNG</a:t>
            </a:r>
            <a:r>
              <a:rPr lang="en-US" sz="2000" dirty="0"/>
              <a:t> cars than petrol cars</a:t>
            </a:r>
            <a:r>
              <a:rPr lang="en-US" sz="2000" dirty="0" smtClean="0"/>
              <a:t>.</a:t>
            </a:r>
          </a:p>
          <a:p>
            <a:r>
              <a:rPr lang="en-US" sz="2000" dirty="0"/>
              <a:t>T</a:t>
            </a:r>
            <a:r>
              <a:rPr lang="en-US" sz="2000" dirty="0" smtClean="0"/>
              <a:t>he </a:t>
            </a:r>
            <a:r>
              <a:rPr lang="en-US" sz="2000" dirty="0"/>
              <a:t>90 % cars coming for sale are in between 0 to </a:t>
            </a:r>
            <a:r>
              <a:rPr lang="en-US" sz="2000" dirty="0" smtClean="0"/>
              <a:t>10000 km </a:t>
            </a:r>
            <a:r>
              <a:rPr lang="en-US" sz="2000" dirty="0"/>
              <a:t>driven</a:t>
            </a:r>
            <a:r>
              <a:rPr lang="en-US" sz="2000" dirty="0" smtClean="0"/>
              <a:t>.</a:t>
            </a:r>
          </a:p>
          <a:p>
            <a:r>
              <a:rPr lang="en-US" sz="2000" dirty="0" smtClean="0"/>
              <a:t>Petrol </a:t>
            </a:r>
            <a:r>
              <a:rPr lang="en-US" sz="2000" dirty="0"/>
              <a:t>cars are more than </a:t>
            </a:r>
            <a:r>
              <a:rPr lang="en-US" sz="2000" dirty="0" smtClean="0"/>
              <a:t>Diesel/</a:t>
            </a:r>
            <a:r>
              <a:rPr lang="en-US" sz="2000" dirty="0" err="1" smtClean="0"/>
              <a:t>CNG</a:t>
            </a:r>
            <a:r>
              <a:rPr lang="en-US" sz="2000" dirty="0" smtClean="0"/>
              <a:t> </a:t>
            </a:r>
            <a:r>
              <a:rPr lang="en-US" sz="2000" dirty="0"/>
              <a:t>cars. </a:t>
            </a:r>
            <a:endParaRPr lang="en-US" sz="2000" dirty="0" smtClean="0"/>
          </a:p>
          <a:p>
            <a:r>
              <a:rPr lang="en-US" sz="2000" dirty="0"/>
              <a:t>T</a:t>
            </a:r>
            <a:r>
              <a:rPr lang="en-US" sz="2000" dirty="0" smtClean="0"/>
              <a:t>he </a:t>
            </a:r>
            <a:r>
              <a:rPr lang="en-US" sz="2000" dirty="0"/>
              <a:t>price per month is around 0 to </a:t>
            </a:r>
            <a:r>
              <a:rPr lang="en-US" sz="2000" dirty="0" smtClean="0"/>
              <a:t>20000/-  </a:t>
            </a:r>
            <a:r>
              <a:rPr lang="en-US" sz="2000" dirty="0"/>
              <a:t>and Total price is 2 to 30 lakhs, for almost all of the cars. </a:t>
            </a:r>
            <a:endParaRPr lang="en-US" sz="2000" dirty="0" smtClean="0"/>
          </a:p>
          <a:p>
            <a:r>
              <a:rPr lang="en-US" sz="2000" dirty="0" smtClean="0"/>
              <a:t>90 % of the cars year of purchase is in between 2010-2020.</a:t>
            </a:r>
            <a:endParaRPr lang="en-US" sz="2000" dirty="0" smtClean="0"/>
          </a:p>
          <a:p>
            <a:pPr marL="0" indent="0">
              <a:buNone/>
            </a:pPr>
            <a:r>
              <a:rPr lang="en-US" sz="2000" dirty="0" smtClean="0"/>
              <a:t>These </a:t>
            </a:r>
            <a:r>
              <a:rPr lang="en-US" sz="2000" dirty="0"/>
              <a:t>are some of the points to consider based on </a:t>
            </a:r>
            <a:r>
              <a:rPr lang="en-US" sz="2000" dirty="0" smtClean="0"/>
              <a:t>the dataset from cars24 website</a:t>
            </a:r>
            <a:endParaRPr lang="en-IN" sz="2000" dirty="0"/>
          </a:p>
        </p:txBody>
      </p:sp>
    </p:spTree>
    <p:extLst>
      <p:ext uri="{BB962C8B-B14F-4D97-AF65-F5344CB8AC3E}">
        <p14:creationId xmlns:p14="http://schemas.microsoft.com/office/powerpoint/2010/main" val="12507965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6"/>
          <p:cNvSpPr txBox="1"/>
          <p:nvPr/>
        </p:nvSpPr>
        <p:spPr>
          <a:xfrm>
            <a:off x="2420258" y="2962431"/>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dirty="0" smtClean="0">
                <a:latin typeface="Times New Roman" panose="02020603050405020304" pitchFamily="18" charset="0"/>
                <a:cs typeface="Times New Roman" panose="02020603050405020304" pitchFamily="18" charset="0"/>
              </a:rPr>
              <a:t>Any Queries</a:t>
            </a:r>
            <a:endParaRPr sz="4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6644231" y="2056991"/>
            <a:ext cx="3244352" cy="2972209"/>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1325563"/>
          </a:xfrm>
        </p:spPr>
        <p:txBody>
          <a:bodyPr>
            <a:normAutofit/>
          </a:bodyPr>
          <a:lstStyle/>
          <a:p>
            <a:r>
              <a:rPr lang="en-US" sz="3600" b="1" dirty="0" smtClean="0">
                <a:solidFill>
                  <a:srgbClr val="FF0000"/>
                </a:solidFill>
                <a:latin typeface="Times New Roman" panose="02020603050405020304" pitchFamily="18" charset="0"/>
                <a:cs typeface="Times New Roman" panose="02020603050405020304" pitchFamily="18" charset="0"/>
              </a:rPr>
              <a:t>My Experience in web scraping</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3143" y="1343818"/>
            <a:ext cx="10515600" cy="4351338"/>
          </a:xfrm>
        </p:spPr>
        <p:txBody>
          <a:bodyPr>
            <a:normAutofit/>
          </a:bodyPr>
          <a:lstStyle/>
          <a:p>
            <a:r>
              <a:rPr lang="en-US" dirty="0" smtClean="0"/>
              <a:t>First &amp; fore most , I love doing this project, learned many more things like how to scrap the large amounts of data from the websites, how to clean the raw data and to make best use of it, by providing some graphs.</a:t>
            </a:r>
          </a:p>
          <a:p>
            <a:r>
              <a:rPr lang="en-US" dirty="0" smtClean="0"/>
              <a:t>Even though, I faced so many challenges in the process, I tried to clarify all my doubts from the mentors/googling.</a:t>
            </a:r>
          </a:p>
          <a:p>
            <a:r>
              <a:rPr lang="en-US" dirty="0" smtClean="0"/>
              <a:t>I have also learned the customers mindset, </a:t>
            </a:r>
            <a:r>
              <a:rPr lang="en-US" dirty="0" err="1" smtClean="0"/>
              <a:t>ie</a:t>
            </a:r>
            <a:r>
              <a:rPr lang="en-US" dirty="0"/>
              <a:t>.</a:t>
            </a:r>
            <a:r>
              <a:rPr lang="en-US" dirty="0" smtClean="0"/>
              <a:t> how/why/what they buy the things.</a:t>
            </a:r>
          </a:p>
          <a:p>
            <a:r>
              <a:rPr lang="en-US" dirty="0" smtClean="0"/>
              <a:t>This project given me confidence and immense satisfaction.</a:t>
            </a:r>
            <a:endParaRPr lang="en-IN" dirty="0"/>
          </a:p>
        </p:txBody>
      </p:sp>
    </p:spTree>
    <p:extLst>
      <p:ext uri="{BB962C8B-B14F-4D97-AF65-F5344CB8AC3E}">
        <p14:creationId xmlns:p14="http://schemas.microsoft.com/office/powerpoint/2010/main" val="12241400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dirty="0">
                <a:solidFill>
                  <a:srgbClr val="C00000"/>
                </a:solidFill>
                <a:latin typeface="Libre Baskerville"/>
                <a:ea typeface="Libre Baskerville"/>
                <a:cs typeface="Libre Baskerville"/>
                <a:sym typeface="Libre Baskerville"/>
              </a:rPr>
              <a:t>THANK YOU</a:t>
            </a:r>
            <a:endParaRPr dirty="0"/>
          </a:p>
        </p:txBody>
      </p:sp>
    </p:spTree>
    <p:extLst>
      <p:ext uri="{BB962C8B-B14F-4D97-AF65-F5344CB8AC3E}">
        <p14:creationId xmlns:p14="http://schemas.microsoft.com/office/powerpoint/2010/main" val="1096094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CC75-9420-47CB-84DD-90A2CE09539F}"/>
              </a:ext>
            </a:extLst>
          </p:cNvPr>
          <p:cNvSpPr>
            <a:spLocks noGrp="1"/>
          </p:cNvSpPr>
          <p:nvPr>
            <p:ph type="ctrTitle"/>
          </p:nvPr>
        </p:nvSpPr>
        <p:spPr>
          <a:xfrm>
            <a:off x="1608784" y="1528355"/>
            <a:ext cx="9144000" cy="2387600"/>
          </a:xfrm>
        </p:spPr>
        <p:txBody>
          <a:bodyPr>
            <a:normAutofit fontScale="90000"/>
          </a:bodyPr>
          <a:lstStyle/>
          <a:p>
            <a:r>
              <a:rPr lang="en-US" sz="7200" b="1" dirty="0" smtClean="0">
                <a:solidFill>
                  <a:srgbClr val="FF0000"/>
                </a:solidFill>
                <a:latin typeface="Times New Roman" panose="02020603050405020304" pitchFamily="18" charset="0"/>
                <a:cs typeface="Times New Roman" panose="02020603050405020304" pitchFamily="18" charset="0"/>
              </a:rPr>
              <a:t/>
            </a:r>
            <a:br>
              <a:rPr lang="en-US" sz="7200" b="1" dirty="0" smtClean="0">
                <a:solidFill>
                  <a:srgbClr val="FF0000"/>
                </a:solidFill>
                <a:latin typeface="Times New Roman" panose="02020603050405020304" pitchFamily="18" charset="0"/>
                <a:cs typeface="Times New Roman" panose="02020603050405020304" pitchFamily="18" charset="0"/>
              </a:rPr>
            </a:br>
            <a:r>
              <a:rPr lang="en-US" sz="7200" b="1" dirty="0">
                <a:solidFill>
                  <a:srgbClr val="FF0000"/>
                </a:solidFill>
                <a:latin typeface="Times New Roman" panose="02020603050405020304" pitchFamily="18" charset="0"/>
                <a:cs typeface="Times New Roman" panose="02020603050405020304" pitchFamily="18" charset="0"/>
              </a:rPr>
              <a:t/>
            </a:r>
            <a:br>
              <a:rPr lang="en-US" sz="7200" b="1" dirty="0">
                <a:solidFill>
                  <a:srgbClr val="FF0000"/>
                </a:solidFill>
                <a:latin typeface="Times New Roman" panose="02020603050405020304" pitchFamily="18" charset="0"/>
                <a:cs typeface="Times New Roman" panose="02020603050405020304" pitchFamily="18" charset="0"/>
              </a:rPr>
            </a:br>
            <a:r>
              <a:rPr lang="en-US" sz="7200" b="1" dirty="0">
                <a:solidFill>
                  <a:srgbClr val="FF0000"/>
                </a:solidFill>
                <a:latin typeface="Times New Roman" panose="02020603050405020304" pitchFamily="18" charset="0"/>
                <a:cs typeface="Times New Roman" panose="02020603050405020304" pitchFamily="18" charset="0"/>
              </a:rPr>
              <a:t>C</a:t>
            </a:r>
            <a:r>
              <a:rPr lang="en-US" sz="7200" b="1" dirty="0" smtClean="0">
                <a:solidFill>
                  <a:srgbClr val="FF0000"/>
                </a:solidFill>
                <a:latin typeface="Times New Roman" panose="02020603050405020304" pitchFamily="18" charset="0"/>
                <a:cs typeface="Times New Roman" panose="02020603050405020304" pitchFamily="18" charset="0"/>
              </a:rPr>
              <a:t>ars </a:t>
            </a:r>
            <a:r>
              <a:rPr lang="en-US" sz="7200" b="1" dirty="0">
                <a:solidFill>
                  <a:srgbClr val="FF0000"/>
                </a:solidFill>
                <a:latin typeface="Times New Roman" panose="02020603050405020304" pitchFamily="18" charset="0"/>
                <a:cs typeface="Times New Roman" panose="02020603050405020304" pitchFamily="18" charset="0"/>
              </a:rPr>
              <a:t>24 company</a:t>
            </a:r>
            <a:r>
              <a:rPr lang="en-IN" sz="7200" b="1" dirty="0">
                <a:solidFill>
                  <a:srgbClr val="FF0000"/>
                </a:solidFill>
                <a:latin typeface="Times New Roman" panose="02020603050405020304" pitchFamily="18" charset="0"/>
                <a:cs typeface="Times New Roman" panose="02020603050405020304" pitchFamily="18" charset="0"/>
              </a:rPr>
              <a:t> </a:t>
            </a:r>
            <a:r>
              <a:rPr lang="en-US" sz="7200" b="1" dirty="0" smtClean="0">
                <a:solidFill>
                  <a:srgbClr val="FF0000"/>
                </a:solidFill>
                <a:latin typeface="Times New Roman" panose="02020603050405020304" pitchFamily="18" charset="0"/>
                <a:cs typeface="Times New Roman" panose="02020603050405020304" pitchFamily="18" charset="0"/>
              </a:rPr>
              <a:t>analysis </a:t>
            </a:r>
            <a:r>
              <a:rPr lang="en-US" sz="7200" b="1" dirty="0">
                <a:solidFill>
                  <a:srgbClr val="FF0000"/>
                </a:solidFill>
                <a:latin typeface="Times New Roman" panose="02020603050405020304" pitchFamily="18" charset="0"/>
                <a:cs typeface="Times New Roman" panose="02020603050405020304" pitchFamily="18" charset="0"/>
              </a:rPr>
              <a:t>on cars </a:t>
            </a:r>
            <a:r>
              <a:rPr lang="en-US" sz="7200" b="1" dirty="0" smtClean="0">
                <a:solidFill>
                  <a:srgbClr val="FF0000"/>
                </a:solidFill>
                <a:latin typeface="Times New Roman" panose="02020603050405020304" pitchFamily="18" charset="0"/>
                <a:cs typeface="Times New Roman" panose="02020603050405020304" pitchFamily="18" charset="0"/>
              </a:rPr>
              <a:t>for </a:t>
            </a:r>
            <a:r>
              <a:rPr lang="en-US" sz="7200" b="1" dirty="0">
                <a:solidFill>
                  <a:srgbClr val="FF0000"/>
                </a:solidFill>
                <a:latin typeface="Times New Roman" panose="02020603050405020304" pitchFamily="18" charset="0"/>
                <a:cs typeface="Times New Roman" panose="02020603050405020304" pitchFamily="18" charset="0"/>
              </a:rPr>
              <a:t>sale</a:t>
            </a:r>
            <a:endParaRPr lang="en-IN" sz="7200" b="1" dirty="0">
              <a:solidFill>
                <a:srgbClr val="FF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76E1871-C1C0-448F-8955-DFD153D30EAC}"/>
              </a:ext>
            </a:extLst>
          </p:cNvPr>
          <p:cNvSpPr>
            <a:spLocks noGrp="1"/>
          </p:cNvSpPr>
          <p:nvPr>
            <p:ph type="subTitle" idx="1"/>
          </p:nvPr>
        </p:nvSpPr>
        <p:spPr>
          <a:xfrm>
            <a:off x="4532401" y="4369119"/>
            <a:ext cx="9144000" cy="1655762"/>
          </a:xfrm>
        </p:spPr>
        <p:txBody>
          <a:bodyPr/>
          <a:lstStyle/>
          <a:p>
            <a:r>
              <a:rPr lang="en-US" dirty="0" smtClean="0"/>
              <a:t>B. Naga Mohan</a:t>
            </a:r>
            <a:endParaRPr lang="en-IN" dirty="0"/>
          </a:p>
        </p:txBody>
      </p:sp>
      <p:pic>
        <p:nvPicPr>
          <p:cNvPr id="4" name="Picture 3"/>
          <p:cNvPicPr>
            <a:picLocks noChangeAspect="1"/>
          </p:cNvPicPr>
          <p:nvPr/>
        </p:nvPicPr>
        <p:blipFill>
          <a:blip r:embed="rId2"/>
          <a:stretch>
            <a:fillRect/>
          </a:stretch>
        </p:blipFill>
        <p:spPr>
          <a:xfrm>
            <a:off x="4184171" y="1075191"/>
            <a:ext cx="3993226" cy="743776"/>
          </a:xfrm>
          <a:prstGeom prst="rect">
            <a:avLst/>
          </a:prstGeom>
        </p:spPr>
      </p:pic>
    </p:spTree>
    <p:extLst>
      <p:ext uri="{BB962C8B-B14F-4D97-AF65-F5344CB8AC3E}">
        <p14:creationId xmlns:p14="http://schemas.microsoft.com/office/powerpoint/2010/main" val="898242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p2">
            <a:extLst>
              <a:ext uri="{FF2B5EF4-FFF2-40B4-BE49-F238E27FC236}">
                <a16:creationId xmlns:a16="http://schemas.microsoft.com/office/drawing/2014/main" id="{F1938B5B-7279-41B8-9966-43015F242CFD}"/>
              </a:ext>
            </a:extLst>
          </p:cNvPr>
          <p:cNvSpPr txBox="1"/>
          <p:nvPr/>
        </p:nvSpPr>
        <p:spPr>
          <a:xfrm>
            <a:off x="737812" y="1299172"/>
            <a:ext cx="10757502" cy="286228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pitchFamily="34" charset="0"/>
              <a:buChar char="•"/>
            </a:pPr>
            <a:r>
              <a:rPr lang="en-US" sz="1800" b="1" i="0" u="none" strike="noStrike" cap="none" dirty="0" smtClean="0">
                <a:solidFill>
                  <a:schemeClr val="dk1"/>
                </a:solidFill>
                <a:latin typeface="Calibri"/>
                <a:ea typeface="Calibri"/>
                <a:cs typeface="Calibri"/>
                <a:sym typeface="Calibri"/>
              </a:rPr>
              <a:t>B-tech,  Mechanical Engineering</a:t>
            </a:r>
          </a:p>
          <a:p>
            <a:pPr marR="0" lvl="0" algn="l" rtl="0">
              <a:spcBef>
                <a:spcPts val="0"/>
              </a:spcBef>
              <a:spcAft>
                <a:spcPts val="0"/>
              </a:spcAft>
              <a:buClr>
                <a:schemeClr val="dk1"/>
              </a:buClr>
              <a:buSzPts val="1800"/>
            </a:pPr>
            <a:endParaRPr lang="en-US" sz="1800" b="1" i="0" u="none" strike="noStrike" cap="none" dirty="0" smtClean="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US" b="1" dirty="0" smtClean="0">
                <a:solidFill>
                  <a:schemeClr val="dk1"/>
                </a:solidFill>
                <a:latin typeface="Calibri"/>
                <a:ea typeface="Calibri"/>
                <a:cs typeface="Calibri"/>
                <a:sym typeface="Calibri"/>
              </a:rPr>
              <a:t>I am interested in AI, ML, DL from my 4</a:t>
            </a:r>
            <a:r>
              <a:rPr lang="en-US" b="1" baseline="30000" dirty="0" smtClean="0">
                <a:solidFill>
                  <a:schemeClr val="dk1"/>
                </a:solidFill>
                <a:latin typeface="Calibri"/>
                <a:ea typeface="Calibri"/>
                <a:cs typeface="Calibri"/>
                <a:sym typeface="Calibri"/>
              </a:rPr>
              <a:t>th</a:t>
            </a:r>
            <a:r>
              <a:rPr lang="en-US" b="1" dirty="0" smtClean="0">
                <a:solidFill>
                  <a:schemeClr val="dk1"/>
                </a:solidFill>
                <a:latin typeface="Calibri"/>
                <a:ea typeface="Calibri"/>
                <a:cs typeface="Calibri"/>
                <a:sym typeface="Calibri"/>
              </a:rPr>
              <a:t> year of engineering onwards. My passion in this area is not due to the high salary packages the DS people get and its also not due to because of booming technology. However, my interest is because, this technology can solve the problems of day to day life in every sector like Agriculture, Medical, Manufacturing and what not. </a:t>
            </a:r>
            <a:r>
              <a:rPr lang="en-US" b="1" dirty="0" smtClean="0">
                <a:solidFill>
                  <a:schemeClr val="dk1"/>
                </a:solidFill>
                <a:latin typeface="Calibri"/>
                <a:ea typeface="Calibri"/>
                <a:cs typeface="Calibri"/>
                <a:sym typeface="Calibri"/>
              </a:rPr>
              <a:t>Some of the applications which caught my interest are self driving cars, Prediction of heart attacks by using smart watches etc.</a:t>
            </a:r>
            <a:r>
              <a:rPr lang="en-US" b="1" dirty="0" smtClean="0">
                <a:solidFill>
                  <a:schemeClr val="dk1"/>
                </a:solidFill>
                <a:latin typeface="Calibri"/>
                <a:ea typeface="Calibri"/>
                <a:cs typeface="Calibri"/>
                <a:sym typeface="Calibri"/>
              </a:rPr>
              <a:t> </a:t>
            </a:r>
            <a:r>
              <a:rPr lang="en-US" b="1" dirty="0" smtClean="0">
                <a:solidFill>
                  <a:schemeClr val="dk1"/>
                </a:solidFill>
                <a:latin typeface="Calibri"/>
                <a:ea typeface="Calibri"/>
                <a:cs typeface="Calibri"/>
                <a:sym typeface="Calibri"/>
              </a:rPr>
              <a:t>Due to </a:t>
            </a:r>
            <a:r>
              <a:rPr lang="en-US" b="1" dirty="0" smtClean="0">
                <a:solidFill>
                  <a:schemeClr val="dk1"/>
                </a:solidFill>
                <a:latin typeface="Calibri"/>
                <a:ea typeface="Calibri"/>
                <a:cs typeface="Calibri"/>
                <a:sym typeface="Calibri"/>
              </a:rPr>
              <a:t>these</a:t>
            </a:r>
            <a:r>
              <a:rPr lang="en-US" b="1" dirty="0" smtClean="0">
                <a:solidFill>
                  <a:schemeClr val="dk1"/>
                </a:solidFill>
                <a:latin typeface="Calibri"/>
                <a:ea typeface="Calibri"/>
                <a:cs typeface="Calibri"/>
                <a:sym typeface="Calibri"/>
              </a:rPr>
              <a:t> reasons </a:t>
            </a:r>
            <a:r>
              <a:rPr lang="en-US" b="1" dirty="0" smtClean="0">
                <a:solidFill>
                  <a:schemeClr val="dk1"/>
                </a:solidFill>
                <a:latin typeface="Calibri"/>
                <a:ea typeface="Calibri"/>
                <a:cs typeface="Calibri"/>
                <a:sym typeface="Calibri"/>
              </a:rPr>
              <a:t>why I am learning  Data Science.</a:t>
            </a:r>
          </a:p>
          <a:p>
            <a:pPr marR="0" lvl="0" algn="l" rtl="0">
              <a:spcBef>
                <a:spcPts val="0"/>
              </a:spcBef>
              <a:spcAft>
                <a:spcPts val="0"/>
              </a:spcAft>
              <a:buClr>
                <a:schemeClr val="dk1"/>
              </a:buClr>
              <a:buSzPts val="1800"/>
            </a:pPr>
            <a:endParaRPr lang="en-US" sz="1800" b="1" i="0" u="none" strike="noStrike" cap="none" dirty="0" smtClean="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US" b="1" dirty="0" smtClean="0">
                <a:solidFill>
                  <a:schemeClr val="dk1"/>
                </a:solidFill>
                <a:latin typeface="Calibri"/>
                <a:ea typeface="Calibri"/>
                <a:cs typeface="Calibri"/>
                <a:sym typeface="Calibri"/>
              </a:rPr>
              <a:t>One year experience as SQL and Power Bi developer</a:t>
            </a:r>
            <a:endParaRPr lang="en-US" sz="1800" b="1" i="0" u="none" strike="noStrike" cap="none" dirty="0" smtClean="0">
              <a:solidFill>
                <a:schemeClr val="dk1"/>
              </a:solidFill>
              <a:latin typeface="Calibri"/>
              <a:ea typeface="Calibri"/>
              <a:cs typeface="Calibri"/>
              <a:sym typeface="Calibri"/>
            </a:endParaRPr>
          </a:p>
        </p:txBody>
      </p:sp>
      <p:sp>
        <p:nvSpPr>
          <p:cNvPr id="6" name="Google Shape;42;p2">
            <a:extLst>
              <a:ext uri="{FF2B5EF4-FFF2-40B4-BE49-F238E27FC236}">
                <a16:creationId xmlns:a16="http://schemas.microsoft.com/office/drawing/2014/main" id="{717B5CEA-3236-4F3B-910D-3C353EEDF02F}"/>
              </a:ext>
            </a:extLst>
          </p:cNvPr>
          <p:cNvSpPr txBox="1"/>
          <p:nvPr/>
        </p:nvSpPr>
        <p:spPr>
          <a:xfrm>
            <a:off x="565679" y="321663"/>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0" i="0" u="none" strike="noStrike" cap="none" dirty="0">
                <a:solidFill>
                  <a:schemeClr val="accent2"/>
                </a:solidFill>
                <a:latin typeface="Lato Black"/>
                <a:ea typeface="Lato Black"/>
                <a:cs typeface="Lato Black"/>
                <a:sym typeface="Lato Black"/>
              </a:rPr>
              <a:t>About me</a:t>
            </a:r>
            <a:endParaRPr dirty="0">
              <a:solidFill>
                <a:schemeClr val="accent2"/>
              </a:solidFill>
            </a:endParaRPr>
          </a:p>
        </p:txBody>
      </p:sp>
    </p:spTree>
    <p:extLst>
      <p:ext uri="{BB962C8B-B14F-4D97-AF65-F5344CB8AC3E}">
        <p14:creationId xmlns:p14="http://schemas.microsoft.com/office/powerpoint/2010/main" val="339142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1325563"/>
          </a:xfrm>
        </p:spPr>
        <p:txBody>
          <a:bodyPr/>
          <a:lstStyle/>
          <a:p>
            <a:r>
              <a:rPr lang="en-US" b="1" dirty="0">
                <a:solidFill>
                  <a:srgbClr val="FF0000"/>
                </a:solidFill>
              </a:rPr>
              <a:t>Agenda: </a:t>
            </a:r>
            <a:endParaRPr lang="en-IN" b="1" dirty="0">
              <a:solidFill>
                <a:srgbClr val="FF0000"/>
              </a:solidFill>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3143" y="1343818"/>
            <a:ext cx="10515600" cy="4351338"/>
          </a:xfrm>
        </p:spPr>
        <p:txBody>
          <a:bodyPr>
            <a:normAutofit fontScale="77500" lnSpcReduction="20000"/>
          </a:bodyPr>
          <a:lstStyle/>
          <a:p>
            <a:r>
              <a:rPr lang="en-US" b="1" dirty="0"/>
              <a:t>Business Problem</a:t>
            </a:r>
          </a:p>
          <a:p>
            <a:r>
              <a:rPr lang="en-US" b="1" dirty="0"/>
              <a:t>Objective of the Project</a:t>
            </a:r>
          </a:p>
          <a:p>
            <a:r>
              <a:rPr lang="en-IN" b="1" dirty="0"/>
              <a:t>Web Scraping – Details (Websites, Processor </a:t>
            </a:r>
            <a:r>
              <a:rPr lang="en-IN" b="1" dirty="0" smtClean="0"/>
              <a:t>I followed</a:t>
            </a:r>
            <a:r>
              <a:rPr lang="en-IN" b="1" dirty="0"/>
              <a:t>) </a:t>
            </a:r>
          </a:p>
          <a:p>
            <a:r>
              <a:rPr lang="en-IN" b="1" dirty="0"/>
              <a:t>Summary of the Data </a:t>
            </a:r>
          </a:p>
          <a:p>
            <a:r>
              <a:rPr lang="en-IN" b="1" dirty="0"/>
              <a:t>Data Cleaning</a:t>
            </a:r>
          </a:p>
          <a:p>
            <a:r>
              <a:rPr lang="en-IN" b="1" dirty="0"/>
              <a:t>Data </a:t>
            </a:r>
            <a:r>
              <a:rPr lang="en-IN" b="1" dirty="0" smtClean="0"/>
              <a:t>Manipulation </a:t>
            </a:r>
            <a:endParaRPr lang="en-IN" b="1" dirty="0"/>
          </a:p>
          <a:p>
            <a:r>
              <a:rPr lang="en-IN" b="1" dirty="0"/>
              <a:t>Univariate Analysis </a:t>
            </a:r>
          </a:p>
          <a:p>
            <a:r>
              <a:rPr lang="en-IN" b="1" dirty="0"/>
              <a:t>BiVariate Analysis </a:t>
            </a:r>
          </a:p>
          <a:p>
            <a:r>
              <a:rPr lang="en-IN" b="1" dirty="0"/>
              <a:t>Key Business </a:t>
            </a:r>
            <a:r>
              <a:rPr lang="en-IN" b="1" smtClean="0"/>
              <a:t>Question  </a:t>
            </a:r>
            <a:endParaRPr lang="en-IN" b="1" dirty="0"/>
          </a:p>
          <a:p>
            <a:r>
              <a:rPr lang="en-IN" b="1" dirty="0"/>
              <a:t>Conclusion (Key finding overall) </a:t>
            </a:r>
          </a:p>
          <a:p>
            <a:r>
              <a:rPr lang="en-IN" b="1" dirty="0"/>
              <a:t>Q&amp;A Slide </a:t>
            </a:r>
          </a:p>
          <a:p>
            <a:r>
              <a:rPr lang="en-IN" b="1" dirty="0"/>
              <a:t>Your Experience of the Web Scraping – Data Analysis Project.</a:t>
            </a:r>
          </a:p>
          <a:p>
            <a:endParaRPr lang="en-IN" dirty="0"/>
          </a:p>
        </p:txBody>
      </p:sp>
    </p:spTree>
    <p:extLst>
      <p:ext uri="{BB962C8B-B14F-4D97-AF65-F5344CB8AC3E}">
        <p14:creationId xmlns:p14="http://schemas.microsoft.com/office/powerpoint/2010/main" val="7283537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1196591"/>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Business </a:t>
            </a:r>
            <a:r>
              <a:rPr lang="en-US" sz="3600" b="1" dirty="0" smtClean="0">
                <a:solidFill>
                  <a:srgbClr val="FF0000"/>
                </a:solidFill>
                <a:latin typeface="Times New Roman" panose="02020603050405020304" pitchFamily="18" charset="0"/>
                <a:cs typeface="Times New Roman" panose="02020603050405020304" pitchFamily="18" charset="0"/>
              </a:rPr>
              <a:t>Problem:</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692331" y="1214846"/>
            <a:ext cx="11129555" cy="4962117"/>
          </a:xfrm>
        </p:spPr>
        <p:txBody>
          <a:bodyPr/>
          <a:lstStyle/>
          <a:p>
            <a:r>
              <a:rPr lang="en-US" dirty="0" smtClean="0"/>
              <a:t>Cars24 is an online ecommerce store for second handle cars.</a:t>
            </a:r>
          </a:p>
          <a:p>
            <a:r>
              <a:rPr lang="en-US" dirty="0" smtClean="0"/>
              <a:t>Every customer who is willing to buy cars has specific requirements. They have an idea of what company, cost, fuel type, mileage, owner type etc.</a:t>
            </a:r>
          </a:p>
          <a:p>
            <a:r>
              <a:rPr lang="en-US" dirty="0" smtClean="0"/>
              <a:t>To fulfill these requirements, some sort of Data analysis and filtering's are needed. So the user can buy the car within minutes as per his requirements rather than seeing the thousands of cars.</a:t>
            </a:r>
          </a:p>
          <a:p>
            <a:r>
              <a:rPr lang="en-US" dirty="0" smtClean="0"/>
              <a:t>Another problem is employees who are working in cars24 should know what type of cars mostly coming for sale. So they can use those cars to attract more customers.</a:t>
            </a:r>
            <a:endParaRPr lang="en-IN" dirty="0"/>
          </a:p>
        </p:txBody>
      </p:sp>
    </p:spTree>
    <p:extLst>
      <p:ext uri="{BB962C8B-B14F-4D97-AF65-F5344CB8AC3E}">
        <p14:creationId xmlns:p14="http://schemas.microsoft.com/office/powerpoint/2010/main" val="725100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1325563"/>
          </a:xfrm>
        </p:spPr>
        <p:txBody>
          <a:bodyPr>
            <a:normAutofit/>
          </a:bodyPr>
          <a:lstStyle/>
          <a:p>
            <a:r>
              <a:rPr lang="en-US" sz="3600" b="1" dirty="0" smtClean="0">
                <a:solidFill>
                  <a:srgbClr val="FF0000"/>
                </a:solidFill>
                <a:latin typeface="Times New Roman" panose="02020603050405020304" pitchFamily="18" charset="0"/>
                <a:cs typeface="Times New Roman" panose="02020603050405020304" pitchFamily="18" charset="0"/>
              </a:rPr>
              <a:t>Objective of the project</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3143" y="1343818"/>
            <a:ext cx="10515600" cy="4351338"/>
          </a:xfrm>
        </p:spPr>
        <p:txBody>
          <a:bodyPr>
            <a:normAutofit/>
          </a:bodyPr>
          <a:lstStyle/>
          <a:p>
            <a:r>
              <a:rPr lang="en-US" dirty="0" smtClean="0"/>
              <a:t>To ease the process of selection of the cars and to select suitable car out of filtered dataset.</a:t>
            </a:r>
          </a:p>
          <a:p>
            <a:r>
              <a:rPr lang="en-US" dirty="0" smtClean="0"/>
              <a:t>To convert the data of multiple pages in website to one table and use of Visualizations to pick the car, because people can easily understand if they have some graphs and colors in it rather than raw data.</a:t>
            </a:r>
          </a:p>
        </p:txBody>
      </p:sp>
      <p:pic>
        <p:nvPicPr>
          <p:cNvPr id="4" name="Picture 3"/>
          <p:cNvPicPr>
            <a:picLocks noChangeAspect="1"/>
          </p:cNvPicPr>
          <p:nvPr/>
        </p:nvPicPr>
        <p:blipFill>
          <a:blip r:embed="rId2"/>
          <a:stretch>
            <a:fillRect/>
          </a:stretch>
        </p:blipFill>
        <p:spPr>
          <a:xfrm>
            <a:off x="1841863" y="3519487"/>
            <a:ext cx="8415191" cy="4259541"/>
          </a:xfrm>
          <a:prstGeom prst="rect">
            <a:avLst/>
          </a:prstGeom>
        </p:spPr>
      </p:pic>
    </p:spTree>
    <p:extLst>
      <p:ext uri="{BB962C8B-B14F-4D97-AF65-F5344CB8AC3E}">
        <p14:creationId xmlns:p14="http://schemas.microsoft.com/office/powerpoint/2010/main" val="41797153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1325563"/>
          </a:xfrm>
        </p:spPr>
        <p:txBody>
          <a:bodyPr>
            <a:normAutofit/>
          </a:bodyPr>
          <a:lstStyle/>
          <a:p>
            <a:r>
              <a:rPr lang="en-US" sz="3200" b="1" dirty="0" smtClean="0">
                <a:solidFill>
                  <a:srgbClr val="FF0000"/>
                </a:solidFill>
                <a:latin typeface="Times New Roman" panose="02020603050405020304" pitchFamily="18" charset="0"/>
                <a:cs typeface="Times New Roman" panose="02020603050405020304" pitchFamily="18" charset="0"/>
              </a:rPr>
              <a:t>Web scrapping:</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7496" y="1343818"/>
            <a:ext cx="10871543" cy="4351338"/>
          </a:xfrm>
        </p:spPr>
        <p:txBody>
          <a:bodyPr>
            <a:normAutofit/>
          </a:bodyPr>
          <a:lstStyle/>
          <a:p>
            <a:r>
              <a:rPr lang="en-US" dirty="0"/>
              <a:t>Web scraping is an automatic method to obtain large amounts of data from websites</a:t>
            </a:r>
            <a:r>
              <a:rPr lang="en-US" dirty="0" smtClean="0"/>
              <a:t>. </a:t>
            </a:r>
            <a:r>
              <a:rPr lang="en-US" dirty="0"/>
              <a:t>Most of this data is unstructured data in an HTML format which is then converted into structured data in a spreadsheet or a database so that it can be used in various </a:t>
            </a:r>
            <a:r>
              <a:rPr lang="en-US" dirty="0" smtClean="0"/>
              <a:t>applications.</a:t>
            </a:r>
          </a:p>
          <a:p>
            <a:r>
              <a:rPr lang="en-US" dirty="0" smtClean="0"/>
              <a:t>Cars24 is the website taken to scrap the data. </a:t>
            </a:r>
          </a:p>
          <a:p>
            <a:r>
              <a:rPr lang="en-US" dirty="0" smtClean="0"/>
              <a:t>The tool used to extract data is “Beautiful soup”.</a:t>
            </a:r>
          </a:p>
          <a:p>
            <a:pPr marL="0" indent="0">
              <a:buNone/>
            </a:pPr>
            <a:endParaRPr lang="en-US" dirty="0" smtClean="0"/>
          </a:p>
          <a:p>
            <a:pPr marL="0" indent="0">
              <a:buNone/>
            </a:pPr>
            <a:endParaRPr lang="en-IN" dirty="0"/>
          </a:p>
        </p:txBody>
      </p:sp>
      <p:grpSp>
        <p:nvGrpSpPr>
          <p:cNvPr id="4" name="Group 3"/>
          <p:cNvGrpSpPr/>
          <p:nvPr/>
        </p:nvGrpSpPr>
        <p:grpSpPr>
          <a:xfrm>
            <a:off x="621039" y="4258241"/>
            <a:ext cx="11286308" cy="992778"/>
            <a:chOff x="548640" y="3063239"/>
            <a:chExt cx="11286308" cy="992778"/>
          </a:xfrm>
        </p:grpSpPr>
        <p:sp>
          <p:nvSpPr>
            <p:cNvPr id="5" name="Rectangle 4"/>
            <p:cNvSpPr/>
            <p:nvPr/>
          </p:nvSpPr>
          <p:spPr>
            <a:xfrm>
              <a:off x="548640" y="3063240"/>
              <a:ext cx="2037805" cy="99277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Cars 24 </a:t>
              </a:r>
            </a:p>
            <a:p>
              <a:pPr algn="ctr"/>
              <a:r>
                <a:rPr lang="en-US" dirty="0" smtClean="0"/>
                <a:t>website</a:t>
              </a:r>
              <a:endParaRPr lang="en-IN" dirty="0"/>
            </a:p>
          </p:txBody>
        </p:sp>
        <p:sp>
          <p:nvSpPr>
            <p:cNvPr id="6" name="Parallelogram 5"/>
            <p:cNvSpPr/>
            <p:nvPr/>
          </p:nvSpPr>
          <p:spPr>
            <a:xfrm>
              <a:off x="3176450" y="3063239"/>
              <a:ext cx="2529842" cy="992777"/>
            </a:xfrm>
            <a:prstGeom prst="parallelogram">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Beautiful Soup</a:t>
              </a:r>
              <a:endParaRPr lang="en-IN" dirty="0"/>
            </a:p>
          </p:txBody>
        </p:sp>
        <p:sp>
          <p:nvSpPr>
            <p:cNvPr id="7" name="Rectangle 6"/>
            <p:cNvSpPr/>
            <p:nvPr/>
          </p:nvSpPr>
          <p:spPr>
            <a:xfrm>
              <a:off x="6296297" y="3063239"/>
              <a:ext cx="2442754" cy="992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Extraction of data for only the cars which are in sale</a:t>
              </a:r>
              <a:endParaRPr lang="en-IN" dirty="0"/>
            </a:p>
          </p:txBody>
        </p:sp>
        <p:sp>
          <p:nvSpPr>
            <p:cNvPr id="8" name="Rectangle 7"/>
            <p:cNvSpPr/>
            <p:nvPr/>
          </p:nvSpPr>
          <p:spPr>
            <a:xfrm>
              <a:off x="9470571" y="3063239"/>
              <a:ext cx="2364377" cy="992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Extracted data stores in different lists</a:t>
              </a:r>
              <a:endParaRPr lang="en-IN" dirty="0"/>
            </a:p>
          </p:txBody>
        </p:sp>
        <p:cxnSp>
          <p:nvCxnSpPr>
            <p:cNvPr id="9" name="Straight Arrow Connector 8"/>
            <p:cNvCxnSpPr>
              <a:stCxn id="5" idx="3"/>
              <a:endCxn id="6" idx="5"/>
            </p:cNvCxnSpPr>
            <p:nvPr/>
          </p:nvCxnSpPr>
          <p:spPr>
            <a:xfrm flipV="1">
              <a:off x="2586445" y="3559628"/>
              <a:ext cx="714102" cy="1"/>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a:stCxn id="6" idx="2"/>
              <a:endCxn id="7" idx="1"/>
            </p:cNvCxnSpPr>
            <p:nvPr/>
          </p:nvCxnSpPr>
          <p:spPr>
            <a:xfrm>
              <a:off x="5582195" y="3559628"/>
              <a:ext cx="714102" cy="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stCxn id="7" idx="3"/>
              <a:endCxn id="8" idx="1"/>
            </p:cNvCxnSpPr>
            <p:nvPr/>
          </p:nvCxnSpPr>
          <p:spPr>
            <a:xfrm>
              <a:off x="8739051" y="3559628"/>
              <a:ext cx="731520" cy="0"/>
            </a:xfrm>
            <a:prstGeom prst="straightConnector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442102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5"/>
            <a:ext cx="10515600" cy="1325563"/>
          </a:xfrm>
        </p:spPr>
        <p:txBody>
          <a:bodyPr>
            <a:normAutofit/>
          </a:bodyPr>
          <a:lstStyle/>
          <a:p>
            <a:r>
              <a:rPr lang="en-US" sz="3600" b="1" dirty="0" smtClean="0">
                <a:solidFill>
                  <a:srgbClr val="FF0000"/>
                </a:solidFill>
                <a:latin typeface="Times New Roman" panose="02020603050405020304" pitchFamily="18" charset="0"/>
                <a:cs typeface="Times New Roman" panose="02020603050405020304" pitchFamily="18" charset="0"/>
              </a:rPr>
              <a:t>Summary of the data:</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3143" y="1343818"/>
            <a:ext cx="10515600" cy="4351338"/>
          </a:xfrm>
        </p:spPr>
        <p:txBody>
          <a:bodyPr>
            <a:normAutofit/>
          </a:bodyPr>
          <a:lstStyle/>
          <a:p>
            <a:r>
              <a:rPr lang="en-US" dirty="0" smtClean="0"/>
              <a:t>The data scrapped from the website is </a:t>
            </a:r>
          </a:p>
          <a:p>
            <a:pPr marL="0" indent="0">
              <a:buNone/>
            </a:pPr>
            <a:r>
              <a:rPr lang="en-US" dirty="0" smtClean="0"/>
              <a:t>      1. City name</a:t>
            </a:r>
          </a:p>
          <a:p>
            <a:pPr marL="0" indent="0">
              <a:buNone/>
            </a:pPr>
            <a:r>
              <a:rPr lang="en-US" dirty="0" smtClean="0"/>
              <a:t>      2. Company and version of the car</a:t>
            </a:r>
          </a:p>
          <a:p>
            <a:pPr marL="0" indent="0">
              <a:buNone/>
            </a:pPr>
            <a:r>
              <a:rPr lang="en-US" dirty="0" smtClean="0"/>
              <a:t>      3. Total price</a:t>
            </a:r>
          </a:p>
          <a:p>
            <a:pPr marL="0" indent="0">
              <a:buNone/>
            </a:pPr>
            <a:r>
              <a:rPr lang="en-US" dirty="0"/>
              <a:t> </a:t>
            </a:r>
            <a:r>
              <a:rPr lang="en-US" dirty="0" smtClean="0"/>
              <a:t>     4. Price per month</a:t>
            </a:r>
          </a:p>
          <a:p>
            <a:pPr marL="0" indent="0">
              <a:buNone/>
            </a:pPr>
            <a:r>
              <a:rPr lang="en-US" dirty="0"/>
              <a:t> </a:t>
            </a:r>
            <a:r>
              <a:rPr lang="en-US" dirty="0" smtClean="0"/>
              <a:t>     5. Fuel type</a:t>
            </a:r>
          </a:p>
          <a:p>
            <a:pPr marL="0" indent="0">
              <a:buNone/>
            </a:pPr>
            <a:r>
              <a:rPr lang="en-US" dirty="0"/>
              <a:t> </a:t>
            </a:r>
            <a:r>
              <a:rPr lang="en-US" dirty="0" smtClean="0"/>
              <a:t>     6. Owner type </a:t>
            </a:r>
          </a:p>
          <a:p>
            <a:pPr marL="0" indent="0">
              <a:buNone/>
            </a:pPr>
            <a:r>
              <a:rPr lang="en-US" dirty="0"/>
              <a:t> </a:t>
            </a:r>
            <a:r>
              <a:rPr lang="en-US" dirty="0" smtClean="0"/>
              <a:t>     7. Mode of transmission etc..</a:t>
            </a:r>
          </a:p>
          <a:p>
            <a:endParaRPr lang="en-IN" dirty="0"/>
          </a:p>
        </p:txBody>
      </p:sp>
    </p:spTree>
    <p:extLst>
      <p:ext uri="{BB962C8B-B14F-4D97-AF65-F5344CB8AC3E}">
        <p14:creationId xmlns:p14="http://schemas.microsoft.com/office/powerpoint/2010/main" val="4219959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0877" y="3968851"/>
            <a:ext cx="8586369" cy="2409825"/>
          </a:xfrm>
          <a:prstGeom prst="rect">
            <a:avLst/>
          </a:prstGeom>
        </p:spPr>
      </p:pic>
      <p:sp>
        <p:nvSpPr>
          <p:cNvPr id="2" name="Title 1">
            <a:extLst>
              <a:ext uri="{FF2B5EF4-FFF2-40B4-BE49-F238E27FC236}">
                <a16:creationId xmlns:a16="http://schemas.microsoft.com/office/drawing/2014/main" id="{729A93B1-7D33-467E-A922-4FDCECE8BB94}"/>
              </a:ext>
            </a:extLst>
          </p:cNvPr>
          <p:cNvSpPr>
            <a:spLocks noGrp="1"/>
          </p:cNvSpPr>
          <p:nvPr>
            <p:ph type="title"/>
          </p:nvPr>
        </p:nvSpPr>
        <p:spPr>
          <a:xfrm>
            <a:off x="208472" y="18256"/>
            <a:ext cx="10515600" cy="683520"/>
          </a:xfrm>
        </p:spPr>
        <p:txBody>
          <a:bodyPr>
            <a:normAutofit/>
          </a:bodyPr>
          <a:lstStyle/>
          <a:p>
            <a:r>
              <a:rPr lang="en-US" sz="3600" b="1" dirty="0" smtClean="0">
                <a:solidFill>
                  <a:srgbClr val="FF0000"/>
                </a:solidFill>
                <a:latin typeface="Times New Roman" panose="02020603050405020304" pitchFamily="18" charset="0"/>
                <a:cs typeface="Times New Roman" panose="02020603050405020304" pitchFamily="18" charset="0"/>
              </a:rPr>
              <a:t>Data Cleaning:</a:t>
            </a:r>
            <a:endParaRPr lang="en-IN" sz="36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7ADB8-7D6F-4824-8535-D7E28B54D39E}"/>
              </a:ext>
            </a:extLst>
          </p:cNvPr>
          <p:cNvSpPr>
            <a:spLocks noGrp="1"/>
          </p:cNvSpPr>
          <p:nvPr>
            <p:ph idx="1"/>
          </p:nvPr>
        </p:nvSpPr>
        <p:spPr>
          <a:xfrm>
            <a:off x="493143" y="701776"/>
            <a:ext cx="10515600" cy="4993380"/>
          </a:xfrm>
        </p:spPr>
        <p:txBody>
          <a:bodyPr>
            <a:normAutofit/>
          </a:bodyPr>
          <a:lstStyle/>
          <a:p>
            <a:r>
              <a:rPr lang="en-US" sz="1800" dirty="0" smtClean="0"/>
              <a:t>For cleaning the data the tool used was Pandas, which is suitable for large set of datasets.</a:t>
            </a:r>
          </a:p>
          <a:p>
            <a:r>
              <a:rPr lang="en-US" sz="1800" dirty="0" smtClean="0"/>
              <a:t>Some NAN rows were removed, because it is common for all the columns.</a:t>
            </a:r>
          </a:p>
          <a:p>
            <a:r>
              <a:rPr lang="en-US" sz="1800" dirty="0" smtClean="0"/>
              <a:t>Some numerical column NAN values were replaced with mean and categorical column NANs replaced with highest frequency text in that column.</a:t>
            </a:r>
          </a:p>
          <a:p>
            <a:r>
              <a:rPr lang="en-US" sz="1800" dirty="0" smtClean="0"/>
              <a:t>Some unnecessary data were removed from the columns like Pricepermonth, Owner type.</a:t>
            </a:r>
          </a:p>
          <a:p>
            <a:r>
              <a:rPr lang="en-US" sz="1800" dirty="0" smtClean="0"/>
              <a:t>Applied some regular expressions and string methods to clean the data</a:t>
            </a:r>
          </a:p>
          <a:p>
            <a:endParaRPr lang="en-US" sz="1400" dirty="0" smtClean="0"/>
          </a:p>
          <a:p>
            <a:endParaRPr lang="en-IN" sz="2000" dirty="0"/>
          </a:p>
        </p:txBody>
      </p:sp>
      <p:pic>
        <p:nvPicPr>
          <p:cNvPr id="4" name="Picture 3"/>
          <p:cNvPicPr>
            <a:picLocks noChangeAspect="1"/>
          </p:cNvPicPr>
          <p:nvPr/>
        </p:nvPicPr>
        <p:blipFill>
          <a:blip r:embed="rId3"/>
          <a:stretch>
            <a:fillRect/>
          </a:stretch>
        </p:blipFill>
        <p:spPr>
          <a:xfrm>
            <a:off x="400877" y="2889532"/>
            <a:ext cx="8439150" cy="978763"/>
          </a:xfrm>
          <a:prstGeom prst="rect">
            <a:avLst/>
          </a:prstGeom>
        </p:spPr>
      </p:pic>
    </p:spTree>
    <p:extLst>
      <p:ext uri="{BB962C8B-B14F-4D97-AF65-F5344CB8AC3E}">
        <p14:creationId xmlns:p14="http://schemas.microsoft.com/office/powerpoint/2010/main" val="3645898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1847</TotalTime>
  <Words>1031</Words>
  <Application>Microsoft Office PowerPoint</Application>
  <PresentationFormat>Widescreen</PresentationFormat>
  <Paragraphs>91</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Lato Black</vt:lpstr>
      <vt:lpstr>Libre Baskerville</vt:lpstr>
      <vt:lpstr>Times New Roman</vt:lpstr>
      <vt:lpstr>Office Theme</vt:lpstr>
      <vt:lpstr>PowerPoint Presentation</vt:lpstr>
      <vt:lpstr>  Cars 24 company analysis on cars for sale</vt:lpstr>
      <vt:lpstr>PowerPoint Presentation</vt:lpstr>
      <vt:lpstr>Agenda: </vt:lpstr>
      <vt:lpstr>Business Problem:</vt:lpstr>
      <vt:lpstr>Objective of the project</vt:lpstr>
      <vt:lpstr>Web scrapping:</vt:lpstr>
      <vt:lpstr>Summary of the data:</vt:lpstr>
      <vt:lpstr>Data Cleaning:</vt:lpstr>
      <vt:lpstr>Data Manipulation:</vt:lpstr>
      <vt:lpstr>Univariate Analysis:</vt:lpstr>
      <vt:lpstr>Bivariate Analysis:</vt:lpstr>
      <vt:lpstr>Multivariate Analysis:</vt:lpstr>
      <vt:lpstr>Key Business Question:</vt:lpstr>
      <vt:lpstr>Conclusions:</vt:lpstr>
      <vt:lpstr>PowerPoint Presentation</vt:lpstr>
      <vt:lpstr>My Experience in web scraping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admin</cp:lastModifiedBy>
  <cp:revision>34</cp:revision>
  <dcterms:created xsi:type="dcterms:W3CDTF">2021-02-16T05:19:01Z</dcterms:created>
  <dcterms:modified xsi:type="dcterms:W3CDTF">2022-02-26T15:56:42Z</dcterms:modified>
</cp:coreProperties>
</file>